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5" r:id="rId8"/>
    <p:sldId id="263" r:id="rId9"/>
    <p:sldId id="262" r:id="rId10"/>
    <p:sldId id="264" r:id="rId11"/>
    <p:sldId id="266" r:id="rId12"/>
    <p:sldId id="267" r:id="rId13"/>
    <p:sldId id="269" r:id="rId14"/>
    <p:sldId id="268" r:id="rId15"/>
    <p:sldId id="271" r:id="rId16"/>
    <p:sldId id="270" r:id="rId17"/>
  </p:sldIdLst>
  <p:sldSz cx="12192000" cy="6858000"/>
  <p:notesSz cx="6858000" cy="9144000"/>
  <p:defaultTextStyle>
    <a:defPPr>
      <a:defRPr lang="en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7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57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91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0785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71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81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09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749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7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0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65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0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93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5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5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8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7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52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1E487-B372-7692-E862-790DC5738F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Elecciones 2023</a:t>
            </a:r>
            <a:br>
              <a:rPr lang="es-ES" dirty="0"/>
            </a:br>
            <a:r>
              <a:rPr lang="es-ES" dirty="0"/>
              <a:t>EL VOTO NULO</a:t>
            </a:r>
            <a:endParaRPr lang="en-G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C69F6-1626-0976-9101-9C5CBB77D3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Carlos R. Paredes</a:t>
            </a:r>
          </a:p>
          <a:p>
            <a:r>
              <a:rPr lang="es-ES" dirty="0"/>
              <a:t>13 de junio 2023</a:t>
            </a:r>
            <a:endParaRPr lang="en-GT" dirty="0"/>
          </a:p>
        </p:txBody>
      </p:sp>
    </p:spTree>
    <p:extLst>
      <p:ext uri="{BB962C8B-B14F-4D97-AF65-F5344CB8AC3E}">
        <p14:creationId xmlns:p14="http://schemas.microsoft.com/office/powerpoint/2010/main" val="3048727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8027-A4FD-D69B-2778-FCCFB0DA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hacer?</a:t>
            </a:r>
            <a:endParaRPr lang="en-G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4AA65-C0B9-62CD-27E7-0E1D3E4D3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Si realmente deseamos un cambio, no podemos perder la oportunidad desperdiciando nuestro voto con un voto nulo.</a:t>
            </a:r>
          </a:p>
          <a:p>
            <a:r>
              <a:rPr lang="es-ES" dirty="0"/>
              <a:t>Votemos válido en las papeletas del organismo legislativo, en la de la corporación municipal y finalmente  la presidencia.</a:t>
            </a:r>
          </a:p>
          <a:p>
            <a:r>
              <a:rPr lang="es-ES" dirty="0"/>
              <a:t>Si desean expresar su rechazo a través del voto nulo, háganlo en la elección de </a:t>
            </a:r>
            <a:r>
              <a:rPr lang="es-ES" dirty="0" err="1"/>
              <a:t>PARLACEN</a:t>
            </a:r>
            <a:r>
              <a:rPr lang="es-ES" dirty="0"/>
              <a:t>.   En el caso que gane el voto nulo, ¿que creen que pasará?</a:t>
            </a:r>
          </a:p>
          <a:p>
            <a:pPr lvl="1"/>
            <a:r>
              <a:rPr lang="es-ES" dirty="0"/>
              <a:t>¿Se repiten las elecciones como dice la LEEPP?</a:t>
            </a:r>
          </a:p>
          <a:p>
            <a:pPr lvl="1"/>
            <a:r>
              <a:rPr lang="es-ES" dirty="0"/>
              <a:t>¿O creen que Guatemala se retira del </a:t>
            </a:r>
            <a:r>
              <a:rPr lang="es-ES" dirty="0" err="1"/>
              <a:t>PARLACEN</a:t>
            </a:r>
            <a:r>
              <a:rPr lang="es-ES" dirty="0"/>
              <a:t>?</a:t>
            </a:r>
          </a:p>
          <a:p>
            <a:pPr lvl="1"/>
            <a:endParaRPr lang="es-ES" dirty="0"/>
          </a:p>
          <a:p>
            <a:pPr lvl="1"/>
            <a:r>
              <a:rPr lang="es-ES" dirty="0"/>
              <a:t>SI MUCHO.., se repite </a:t>
            </a:r>
            <a:r>
              <a:rPr lang="es-ES"/>
              <a:t>la elección, nada más.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0593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125A3-8915-6420-AD7D-24E718CBF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¿Porqué la campaña a favor del voto nulo?</a:t>
            </a:r>
            <a:endParaRPr lang="en-G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119F4-1D22-A4FE-7CCD-895A6AED8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7493605" cy="4024125"/>
          </a:xfrm>
        </p:spPr>
        <p:txBody>
          <a:bodyPr/>
          <a:lstStyle/>
          <a:p>
            <a:r>
              <a:rPr lang="es-ES" dirty="0"/>
              <a:t>Por presencia y notoriedad personal</a:t>
            </a:r>
          </a:p>
          <a:p>
            <a:r>
              <a:rPr lang="es-ES" dirty="0"/>
              <a:t>Por ir en contra del sistema.  </a:t>
            </a:r>
          </a:p>
          <a:p>
            <a:r>
              <a:rPr lang="es-ES" dirty="0"/>
              <a:t>Por enojo por haber sido excluido.</a:t>
            </a:r>
          </a:p>
          <a:p>
            <a:endParaRPr lang="es-ES" dirty="0"/>
          </a:p>
          <a:p>
            <a:r>
              <a:rPr lang="es-ES" dirty="0"/>
              <a:t>Lamentablemente a las personas se les engaña con mucha facilidad porque les fascinan la teorías de conspiración.</a:t>
            </a:r>
          </a:p>
          <a:p>
            <a:r>
              <a:rPr lang="es-ES" dirty="0"/>
              <a:t>Desafortunadamente no se dan cuenta que la única manera de lograr un cambio es a través de un voto válido </a:t>
            </a:r>
            <a:endParaRPr lang="en-G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75F007-C50C-4AF0-8514-2BBA2E6AA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745" y="2410581"/>
            <a:ext cx="3159455" cy="294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68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63FC8-0BAB-73B7-5482-0502F4A95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s-ES" sz="5400" dirty="0"/>
              <a:t>¿Cómo votar?</a:t>
            </a:r>
            <a:endParaRPr lang="en-GT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E923C-8FC4-931E-32A5-9F73C31E8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lnSpcReduction="10000"/>
          </a:bodyPr>
          <a:lstStyle/>
          <a:p>
            <a:r>
              <a:rPr lang="es-ES" sz="2200" dirty="0"/>
              <a:t>Si deseamos un cambio, no podemos votar nulo</a:t>
            </a:r>
          </a:p>
          <a:p>
            <a:r>
              <a:rPr lang="es-ES" sz="2200" dirty="0"/>
              <a:t>Si deseamos un cambio, no podemos votar por los mismos.</a:t>
            </a:r>
          </a:p>
          <a:p>
            <a:r>
              <a:rPr lang="es-ES" sz="2200" dirty="0"/>
              <a:t>Llenemos primero las papeletas del congreso</a:t>
            </a:r>
          </a:p>
          <a:p>
            <a:r>
              <a:rPr lang="es-ES" sz="2200" dirty="0"/>
              <a:t>Luego votemos en la de Corporacion Municipal con un voto alineado</a:t>
            </a:r>
          </a:p>
          <a:p>
            <a:r>
              <a:rPr lang="es-ES" sz="2200" dirty="0"/>
              <a:t>Finalmente votemos alineado o cruzado en la elección presidencial</a:t>
            </a:r>
          </a:p>
          <a:p>
            <a:r>
              <a:rPr lang="es-ES" sz="2200" dirty="0"/>
              <a:t>No nos dejemos engañar por el voto cruzado que le ha permitido a la UNE permanecer con mayoría en el Congreso.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F8EA89-06CB-80B2-77B2-62839E0AC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4"/>
          <a:stretch/>
        </p:blipFill>
        <p:spPr>
          <a:xfrm>
            <a:off x="9529454" y="2093976"/>
            <a:ext cx="2087267" cy="21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72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63FC8-0BAB-73B7-5482-0502F4A95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s-ES" sz="5400" dirty="0"/>
              <a:t>¿Cómo votar?</a:t>
            </a:r>
            <a:endParaRPr lang="en-GT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E923C-8FC4-931E-32A5-9F73C31E8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s-ES" sz="2200" dirty="0"/>
              <a:t>Consejos para el voto válido:</a:t>
            </a:r>
          </a:p>
          <a:p>
            <a:pPr lvl="1"/>
            <a:r>
              <a:rPr lang="es-ES" sz="1800" dirty="0"/>
              <a:t>Ningún partido que haya estado ya en el congreso</a:t>
            </a:r>
          </a:p>
          <a:p>
            <a:pPr lvl="1"/>
            <a:r>
              <a:rPr lang="es-ES" sz="1800" dirty="0"/>
              <a:t>Ningún partido que tenga muchos candidatos declarados VACANTES</a:t>
            </a:r>
          </a:p>
          <a:p>
            <a:pPr lvl="1"/>
            <a:r>
              <a:rPr lang="es-ES" sz="1800" dirty="0"/>
              <a:t>Ningún partido que tenga como candidato a algún diputado buscando la reelección o tránsfuga </a:t>
            </a:r>
          </a:p>
          <a:p>
            <a:pPr lvl="1"/>
            <a:r>
              <a:rPr lang="es-ES" sz="1800" dirty="0"/>
              <a:t>Ningún partido que no tenga representación nacional.</a:t>
            </a:r>
          </a:p>
          <a:p>
            <a:pPr lvl="1"/>
            <a:r>
              <a:rPr lang="es-ES" sz="1800" dirty="0"/>
              <a:t>Ningún partido que postule familiares en sus primeras 5 casillas</a:t>
            </a:r>
            <a:endParaRPr lang="en-GT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F8EA89-06CB-80B2-77B2-62839E0AC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4"/>
          <a:stretch/>
        </p:blipFill>
        <p:spPr>
          <a:xfrm>
            <a:off x="9034914" y="2093976"/>
            <a:ext cx="2581808" cy="268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56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2BA6E-C8BA-7010-9688-AE33E6D20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s-ES" dirty="0"/>
              <a:t>¿Cómo votar?</a:t>
            </a:r>
            <a:endParaRPr lang="en-G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A5397-704A-8A58-E5AF-ACC125D3C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es-ES" sz="1900"/>
              <a:t>Si desea votar nulo, es su decisión.  Sólo tenga conciencia que le está allanando el camino para que los indeseables permanezcan en el congreso…. ¡Más de lo mismo!</a:t>
            </a:r>
          </a:p>
          <a:p>
            <a:endParaRPr lang="es-ES" sz="1900"/>
          </a:p>
          <a:p>
            <a:r>
              <a:rPr lang="es-ES" sz="1900"/>
              <a:t>Si desea votar válido, medite sobre los consejos anteriores ya que si logramos renovar totalmente el congreso, tendremos una oportunidad de cambio genuino.</a:t>
            </a:r>
          </a:p>
          <a:p>
            <a:endParaRPr lang="es-ES" sz="1900"/>
          </a:p>
          <a:p>
            <a:r>
              <a:rPr lang="es-ES" sz="1900"/>
              <a:t>¡Cada voto válido es una oportunidad más para un cambio!</a:t>
            </a:r>
            <a:endParaRPr lang="en-GT" sz="19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B9260-D876-878F-1770-05BCEEAC60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4"/>
          <a:stretch/>
        </p:blipFill>
        <p:spPr>
          <a:xfrm>
            <a:off x="8286747" y="2057402"/>
            <a:ext cx="3227920" cy="335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09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2BA6E-C8BA-7010-9688-AE33E6D20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s-ES" dirty="0"/>
              <a:t>¿Cómo votar?</a:t>
            </a:r>
            <a:endParaRPr lang="en-G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A5397-704A-8A58-E5AF-ACC125D3C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es-ES" sz="1900" dirty="0"/>
              <a:t>Muchos nos dicen:”Expresemos nuestro rechazo ante la oferta política”</a:t>
            </a:r>
          </a:p>
          <a:p>
            <a:r>
              <a:rPr lang="es-ES" sz="1900" dirty="0"/>
              <a:t>Yo prefiero aconsejarles: “Aprovechemos nuestro voto válido para lograr un verdadero cambio en el congreso.”</a:t>
            </a:r>
          </a:p>
          <a:p>
            <a:endParaRPr lang="es-ES" sz="1900" dirty="0"/>
          </a:p>
          <a:p>
            <a:r>
              <a:rPr lang="es-ES" sz="1900" dirty="0"/>
              <a:t>SOLO A TRAVÉS DEL VOTO VÁLIDO, LOGRAMOS UN CAMBIO.  PARA ELLO NO DEBEMOS ELEGIR A LOS MISMOS.</a:t>
            </a:r>
            <a:endParaRPr lang="en-GT" sz="1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B9260-D876-878F-1770-05BCEEAC60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4"/>
          <a:stretch/>
        </p:blipFill>
        <p:spPr>
          <a:xfrm>
            <a:off x="7075714" y="2057401"/>
            <a:ext cx="4438953" cy="461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61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D1FB4-F6E2-BC5B-3413-90C634FB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¡Muchas gracias!</a:t>
            </a:r>
            <a:endParaRPr lang="en-G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D55CA-4D47-84B8-92AA-6245016462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T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6E5C20D-0DF2-B5DF-7345-D29EF727B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67" y="1607084"/>
            <a:ext cx="3867150" cy="389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6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212A8-8D57-2181-202E-B89ED8212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832600" cy="4024125"/>
          </a:xfrm>
        </p:spPr>
        <p:txBody>
          <a:bodyPr>
            <a:normAutofit/>
          </a:bodyPr>
          <a:lstStyle/>
          <a:p>
            <a:r>
              <a:rPr lang="es-ES" dirty="0"/>
              <a:t>Se realizan 5 elecciones:</a:t>
            </a:r>
          </a:p>
          <a:p>
            <a:pPr lvl="1"/>
            <a:r>
              <a:rPr lang="es-ES" dirty="0"/>
              <a:t>Congreso Lista Nacional</a:t>
            </a:r>
          </a:p>
          <a:p>
            <a:pPr lvl="1"/>
            <a:r>
              <a:rPr lang="es-ES" dirty="0"/>
              <a:t>Congreso Lista Distrital</a:t>
            </a:r>
          </a:p>
          <a:p>
            <a:pPr lvl="1"/>
            <a:r>
              <a:rPr lang="es-ES" dirty="0"/>
              <a:t>Presidencia</a:t>
            </a:r>
          </a:p>
          <a:p>
            <a:pPr lvl="1"/>
            <a:r>
              <a:rPr lang="es-ES" dirty="0"/>
              <a:t>Corporación Municipal</a:t>
            </a:r>
          </a:p>
          <a:p>
            <a:pPr lvl="1"/>
            <a:r>
              <a:rPr lang="es-ES" dirty="0" err="1"/>
              <a:t>PARLACEN</a:t>
            </a:r>
            <a:endParaRPr lang="es-ES" dirty="0"/>
          </a:p>
          <a:p>
            <a:r>
              <a:rPr lang="es-ES" dirty="0"/>
              <a:t>El voto nulo se puede aplicar a cualquiera de estas elecciones</a:t>
            </a:r>
            <a:endParaRPr lang="en-G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A520EA-2B9A-C4AB-5A24-9CF20E6F7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861" y="746125"/>
            <a:ext cx="3473716" cy="54725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5EDF80-3171-FDFD-4491-28D58D451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24" y="367770"/>
            <a:ext cx="10515600" cy="1325563"/>
          </a:xfrm>
        </p:spPr>
        <p:txBody>
          <a:bodyPr/>
          <a:lstStyle/>
          <a:p>
            <a:pPr algn="l"/>
            <a:r>
              <a:rPr lang="es-ES" dirty="0"/>
              <a:t>¿Qué dice la LEPP?</a:t>
            </a:r>
            <a:endParaRPr lang="en-GT" dirty="0"/>
          </a:p>
        </p:txBody>
      </p:sp>
    </p:spTree>
    <p:extLst>
      <p:ext uri="{BB962C8B-B14F-4D97-AF65-F5344CB8AC3E}">
        <p14:creationId xmlns:p14="http://schemas.microsoft.com/office/powerpoint/2010/main" val="48011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212A8-8D57-2181-202E-B89ED8212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es-ES" sz="1900"/>
              <a:t>El voto nulo se contabiliza.  Significa que se cuenta porque puede llegar a ser importante.</a:t>
            </a:r>
          </a:p>
          <a:p>
            <a:r>
              <a:rPr lang="es-ES" sz="1900"/>
              <a:t>No tiene ningún efecto sino hasta que el voto nulo llegue a 50% más 1 de todos los votos válidos.</a:t>
            </a:r>
          </a:p>
          <a:p>
            <a:r>
              <a:rPr lang="es-ES" sz="1900"/>
              <a:t>No cuentan las abstenciones, los votos declarados inválidos ni los votos en blanco.  Todos estos no son votos válidos.</a:t>
            </a:r>
          </a:p>
          <a:p>
            <a:r>
              <a:rPr lang="es-ES" sz="1900"/>
              <a:t>El voto nulo solo puede influir en la 1ª vuelta.  En la segunda vuelta gana el candidato que obtenga el mayor número de votos, aún cuando el voto nulo fuese mayor.</a:t>
            </a:r>
            <a:endParaRPr lang="en-GT" sz="19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33155EB-0B5C-57FA-ED05-855765119B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7"/>
          <a:stretch/>
        </p:blipFill>
        <p:spPr>
          <a:xfrm>
            <a:off x="6985000" y="2501159"/>
            <a:ext cx="4521200" cy="3410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5EDF80-3171-FDFD-4491-28D58D451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8997"/>
            <a:ext cx="10515600" cy="1325563"/>
          </a:xfrm>
        </p:spPr>
        <p:txBody>
          <a:bodyPr/>
          <a:lstStyle/>
          <a:p>
            <a:r>
              <a:rPr lang="es-ES" dirty="0"/>
              <a:t>¿Qué dice la LEPP?</a:t>
            </a:r>
            <a:endParaRPr lang="en-GT" dirty="0"/>
          </a:p>
        </p:txBody>
      </p:sp>
    </p:spTree>
    <p:extLst>
      <p:ext uri="{BB962C8B-B14F-4D97-AF65-F5344CB8AC3E}">
        <p14:creationId xmlns:p14="http://schemas.microsoft.com/office/powerpoint/2010/main" val="2339998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D8E75-1EEA-12FA-BC8A-07734ACD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dice la LEPP?</a:t>
            </a:r>
            <a:endParaRPr lang="en-G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B2E38-4D23-03D3-46EA-B0AFB9CDC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Si una elección es declarada nula por el TSE:</a:t>
            </a:r>
          </a:p>
          <a:p>
            <a:r>
              <a:rPr lang="es-ES" dirty="0"/>
              <a:t>El TSE a vuelve a convocar la elección anulada</a:t>
            </a:r>
          </a:p>
          <a:p>
            <a:r>
              <a:rPr lang="es-ES" dirty="0"/>
              <a:t>Los partidos políticos tienen un plazo estipulado para realizar su asamblea y proponer nuevos candidatos o confirmar los candidatos propuestos con anterioridad.  NO HAY OBLIGACIÓN DE CAMBIAR A LOS CANDIDATOS.</a:t>
            </a:r>
          </a:p>
          <a:p>
            <a:r>
              <a:rPr lang="es-ES" dirty="0"/>
              <a:t>EL TSE fija el plazo de campaña y de realización de la nueva elección que sería en Octubre.</a:t>
            </a:r>
            <a:endParaRPr lang="en-GT" dirty="0"/>
          </a:p>
        </p:txBody>
      </p:sp>
    </p:spTree>
    <p:extLst>
      <p:ext uri="{BB962C8B-B14F-4D97-AF65-F5344CB8AC3E}">
        <p14:creationId xmlns:p14="http://schemas.microsoft.com/office/powerpoint/2010/main" val="276870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36880-BF75-4385-9994-9270F8ACF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BCFBE2-C65F-42E3-A14A-5D04B9842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F4EB1B-D2F9-2F66-960B-6E74D01A4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3306744" cy="1293028"/>
          </a:xfrm>
        </p:spPr>
        <p:txBody>
          <a:bodyPr>
            <a:normAutofit/>
          </a:bodyPr>
          <a:lstStyle/>
          <a:p>
            <a:r>
              <a:rPr lang="es-ES" sz="3200"/>
              <a:t>Cómo nos fue en el 2019</a:t>
            </a:r>
            <a:endParaRPr lang="en-GT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0580B-96CF-4ACB-45D3-B36B124BD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94560"/>
            <a:ext cx="3306742" cy="4024125"/>
          </a:xfrm>
        </p:spPr>
        <p:txBody>
          <a:bodyPr>
            <a:normAutofit/>
          </a:bodyPr>
          <a:lstStyle/>
          <a:p>
            <a:r>
              <a:rPr lang="es-ES" sz="1600" dirty="0"/>
              <a:t>Son los resultados de la elección presidencial 2019</a:t>
            </a:r>
            <a:endParaRPr lang="en-GT" sz="16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8D32B90-922C-4411-A898-3F03AA80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graph&#10;&#10;Description automatically generated with low confidence">
            <a:extLst>
              <a:ext uri="{FF2B5EF4-FFF2-40B4-BE49-F238E27FC236}">
                <a16:creationId xmlns:a16="http://schemas.microsoft.com/office/drawing/2014/main" id="{7EE141C9-9A13-A09B-40D6-6B11465374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48" b="1"/>
          <a:stretch/>
        </p:blipFill>
        <p:spPr>
          <a:xfrm>
            <a:off x="4955339" y="1336566"/>
            <a:ext cx="6127287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95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60B96C-59C9-36BF-FE28-B3DF08C8E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96" y="643464"/>
            <a:ext cx="3761964" cy="3273061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Cómo nos fue en el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3B258-F046-16C1-7FBA-2B9D0BFE0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695" y="3923151"/>
            <a:ext cx="3761965" cy="2293885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000" dirty="0"/>
              <a:t>El </a:t>
            </a:r>
            <a:r>
              <a:rPr lang="en-US" sz="2000" dirty="0" err="1"/>
              <a:t>voto</a:t>
            </a:r>
            <a:r>
              <a:rPr lang="en-US" sz="2000" dirty="0"/>
              <a:t> </a:t>
            </a:r>
            <a:r>
              <a:rPr lang="en-US" sz="2000" dirty="0" err="1"/>
              <a:t>nulo</a:t>
            </a:r>
            <a:r>
              <a:rPr lang="en-US" sz="2000" dirty="0"/>
              <a:t> se </a:t>
            </a:r>
            <a:r>
              <a:rPr lang="en-US" sz="2000" dirty="0" err="1"/>
              <a:t>contabiliza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fuese</a:t>
            </a:r>
            <a:r>
              <a:rPr lang="en-US" sz="2000" dirty="0"/>
              <a:t> un partido </a:t>
            </a:r>
            <a:r>
              <a:rPr lang="en-US" sz="2000" dirty="0" err="1"/>
              <a:t>político</a:t>
            </a:r>
            <a:endParaRPr lang="es-ES" sz="2000" dirty="0"/>
          </a:p>
          <a:p>
            <a:pPr marL="0" indent="0" algn="r">
              <a:buNone/>
            </a:pPr>
            <a:r>
              <a:rPr lang="es-ES" sz="2000" dirty="0"/>
              <a:t>Alcanzó el 4.12% de los votos válidos</a:t>
            </a:r>
            <a:endParaRPr lang="en-US" sz="2000" dirty="0"/>
          </a:p>
        </p:txBody>
      </p:sp>
      <p:pic>
        <p:nvPicPr>
          <p:cNvPr id="6" name="Picture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B37CD4C-73E0-6171-C862-219C31A8D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653" y="957970"/>
            <a:ext cx="6177937" cy="50813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DE9948-FF8D-0393-20CE-507529941B51}"/>
              </a:ext>
            </a:extLst>
          </p:cNvPr>
          <p:cNvSpPr/>
          <p:nvPr/>
        </p:nvSpPr>
        <p:spPr>
          <a:xfrm>
            <a:off x="5063029" y="4791713"/>
            <a:ext cx="6319460" cy="27838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T"/>
          </a:p>
        </p:txBody>
      </p:sp>
    </p:spTree>
    <p:extLst>
      <p:ext uri="{BB962C8B-B14F-4D97-AF65-F5344CB8AC3E}">
        <p14:creationId xmlns:p14="http://schemas.microsoft.com/office/powerpoint/2010/main" val="2871445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AB5A0-C5F3-B375-A458-33D9CDC56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Cómo nos fue en el 2019</a:t>
            </a:r>
            <a:endParaRPr lang="en-G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60848-4E64-16FF-3A1F-3E17FA571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Si en la elección presidencial del 2019 el voto nulo llegó a 4.12%, ¿que oportunidad creen ustedes que puede llegar a 50% esta vez?</a:t>
            </a:r>
          </a:p>
          <a:p>
            <a:endParaRPr lang="es-ES" dirty="0"/>
          </a:p>
          <a:p>
            <a:r>
              <a:rPr lang="es-ES" dirty="0"/>
              <a:t>¡ABSOLUTAMENTE NINGUNA!</a:t>
            </a:r>
          </a:p>
          <a:p>
            <a:endParaRPr lang="es-ES" dirty="0"/>
          </a:p>
          <a:p>
            <a:r>
              <a:rPr lang="es-ES" dirty="0"/>
              <a:t>¡TAMPOCO NO HUBO NINGÚN CAMBIO EN LA LEEP luego de la elección 2019.</a:t>
            </a:r>
            <a:endParaRPr lang="en-GT" dirty="0"/>
          </a:p>
        </p:txBody>
      </p:sp>
    </p:spTree>
    <p:extLst>
      <p:ext uri="{BB962C8B-B14F-4D97-AF65-F5344CB8AC3E}">
        <p14:creationId xmlns:p14="http://schemas.microsoft.com/office/powerpoint/2010/main" val="574079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18E6-EECD-54F7-2683-B7F44FA46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Entonces, ¿para que sirve?</a:t>
            </a:r>
            <a:endParaRPr lang="en-G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DF9CF-B0B9-E51C-A802-84A17C2B8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Si gana el voto nulo, entonces se repite la elección.  La decisión de si es con los mismos candidatos o si es con nuevos depende totalmente de los partidos políticos.</a:t>
            </a:r>
          </a:p>
          <a:p>
            <a:r>
              <a:rPr lang="es-ES" dirty="0"/>
              <a:t>Si no gana el voto nulo, NO PASA ABSOLUTAMENTE NADA.</a:t>
            </a:r>
          </a:p>
          <a:p>
            <a:endParaRPr lang="es-ES" dirty="0"/>
          </a:p>
          <a:p>
            <a:r>
              <a:rPr lang="es-ES" dirty="0"/>
              <a:t>La persona que vota nulo expresa su rechazo al sistema y se “siente bien consigo mismo”.  Ese es el lado bueno personal.</a:t>
            </a:r>
          </a:p>
          <a:p>
            <a:r>
              <a:rPr lang="es-ES" dirty="0"/>
              <a:t>El lado malo es que cada voto nulo es una oportunidad menos de cambiar la situación nacional.  Sólo le facilita a los indeseables permanecer en el congreso.</a:t>
            </a:r>
            <a:endParaRPr lang="en-GT" dirty="0"/>
          </a:p>
        </p:txBody>
      </p:sp>
    </p:spTree>
    <p:extLst>
      <p:ext uri="{BB962C8B-B14F-4D97-AF65-F5344CB8AC3E}">
        <p14:creationId xmlns:p14="http://schemas.microsoft.com/office/powerpoint/2010/main" val="655218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ABC76-6147-E345-5886-166E665E3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s-ES" dirty="0"/>
              <a:t>Desinformación</a:t>
            </a:r>
            <a:endParaRPr lang="en-G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B5090C-F4F6-0DE6-F27D-D52941F6BC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90" r="4233" b="-1"/>
          <a:stretch/>
        </p:blipFill>
        <p:spPr>
          <a:xfrm>
            <a:off x="685800" y="2501159"/>
            <a:ext cx="4521200" cy="341092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E501C-2A4E-1ACA-CF25-799528432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0" y="2194560"/>
            <a:ext cx="5816600" cy="4024125"/>
          </a:xfrm>
        </p:spPr>
        <p:txBody>
          <a:bodyPr>
            <a:normAutofit/>
          </a:bodyPr>
          <a:lstStyle/>
          <a:p>
            <a:r>
              <a:rPr lang="es-ES" dirty="0"/>
              <a:t>Si no se llega al 50% + 1 los votos nulos se restan de los votos válidos y entonces la mayoría absoluta se alcanza con una cantidad menos.  FALSO</a:t>
            </a:r>
          </a:p>
          <a:p>
            <a:r>
              <a:rPr lang="es-ES" dirty="0"/>
              <a:t>El voto nulo es la única opción decente. FALSO</a:t>
            </a:r>
          </a:p>
          <a:p>
            <a:r>
              <a:rPr lang="es-ES" dirty="0"/>
              <a:t>Cada voto nulo le resta $2 a los partidos.  CIERTO.  Pero que es eso comparado con lo que gana un partido con un año en el congreso?</a:t>
            </a:r>
            <a:endParaRPr lang="en-GT" dirty="0"/>
          </a:p>
        </p:txBody>
      </p:sp>
    </p:spTree>
    <p:extLst>
      <p:ext uri="{BB962C8B-B14F-4D97-AF65-F5344CB8AC3E}">
        <p14:creationId xmlns:p14="http://schemas.microsoft.com/office/powerpoint/2010/main" val="296686225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Vapor Trail</vt:lpstr>
      <vt:lpstr>Elecciones 2023 EL VOTO NULO</vt:lpstr>
      <vt:lpstr>¿Qué dice la LEPP?</vt:lpstr>
      <vt:lpstr>¿Qué dice la LEPP?</vt:lpstr>
      <vt:lpstr>¿Qué dice la LEPP?</vt:lpstr>
      <vt:lpstr>Cómo nos fue en el 2019</vt:lpstr>
      <vt:lpstr>Cómo nos fue en el 2019</vt:lpstr>
      <vt:lpstr>Cómo nos fue en el 2019</vt:lpstr>
      <vt:lpstr>Entonces, ¿para que sirve?</vt:lpstr>
      <vt:lpstr>Desinformación</vt:lpstr>
      <vt:lpstr>¿Qué hacer?</vt:lpstr>
      <vt:lpstr>¿Porqué la campaña a favor del voto nulo?</vt:lpstr>
      <vt:lpstr>¿Cómo votar?</vt:lpstr>
      <vt:lpstr>¿Cómo votar?</vt:lpstr>
      <vt:lpstr>¿Cómo votar?</vt:lpstr>
      <vt:lpstr>¿Cómo votar?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Elecciones 2023 EL VOTO NULO</dc:title>
  <dc:creator>Carlos R. Paredes</dc:creator>
  <cp:lastModifiedBy>Carlos R. Paredes</cp:lastModifiedBy>
  <cp:revision>8</cp:revision>
  <dcterms:created xsi:type="dcterms:W3CDTF">2023-06-13T22:40:55Z</dcterms:created>
  <dcterms:modified xsi:type="dcterms:W3CDTF">2023-06-14T12:26:42Z</dcterms:modified>
</cp:coreProperties>
</file>